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7" r:id="rId3"/>
    <p:sldId id="265" r:id="rId4"/>
    <p:sldId id="283" r:id="rId5"/>
    <p:sldId id="274" r:id="rId6"/>
    <p:sldId id="288" r:id="rId7"/>
    <p:sldId id="289" r:id="rId8"/>
    <p:sldId id="281" r:id="rId9"/>
    <p:sldId id="290" r:id="rId10"/>
    <p:sldId id="285" r:id="rId11"/>
    <p:sldId id="276" r:id="rId12"/>
    <p:sldId id="280" r:id="rId13"/>
    <p:sldId id="277" r:id="rId14"/>
    <p:sldId id="278" r:id="rId15"/>
    <p:sldId id="273" r:id="rId16"/>
    <p:sldId id="263" r:id="rId17"/>
    <p:sldId id="291" r:id="rId18"/>
    <p:sldId id="258" r:id="rId19"/>
    <p:sldId id="282" r:id="rId20"/>
    <p:sldId id="272" r:id="rId21"/>
    <p:sldId id="286" r:id="rId22"/>
    <p:sldId id="260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6C"/>
    <a:srgbClr val="336699"/>
    <a:srgbClr val="90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50000"/>
  </p:normalViewPr>
  <p:slideViewPr>
    <p:cSldViewPr>
      <p:cViewPr>
        <p:scale>
          <a:sx n="50" d="100"/>
          <a:sy n="50" d="100"/>
        </p:scale>
        <p:origin x="680" y="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0" y="4495800"/>
            <a:ext cx="62087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Financial and behavioral impacts </a:t>
            </a:r>
            <a:b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</a:br>
            <a:endParaRPr lang="en-US" sz="2800" b="1" dirty="0"/>
          </a:p>
        </p:txBody>
      </p:sp>
      <p:sp>
        <p:nvSpPr>
          <p:cNvPr id="3" name="Rectangle 2"/>
          <p:cNvSpPr/>
          <p:nvPr userDrawn="1"/>
        </p:nvSpPr>
        <p:spPr>
          <a:xfrm>
            <a:off x="2819400" y="3802559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2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ren\AppData\Local\Microsoft\Windows\Temporary Internet Files\Content.IE5\1AM1THAR\GP%20LOGO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9732"/>
            <a:ext cx="844550" cy="8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688080" y="6414078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Hudson &amp; Hudson. </a:t>
            </a:r>
            <a:r>
              <a:rPr lang="en-US" sz="1400" i="1" dirty="0" smtClean="0"/>
              <a:t>Customer Service for Hospitality &amp; Tourism</a:t>
            </a:r>
            <a:endParaRPr lang="en-US" sz="1400" i="1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75935-DA8A-47B4-996C-05C2B93F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344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55935-CD17-4E93-90C7-BAE376114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479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838200" y="0"/>
            <a:ext cx="83058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9284-E648-4D87-9771-7975855E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9737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8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0E123-BE1A-41CA-A96C-0B3205B32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472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75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FC989-C9F5-4D51-A9C3-AE5F20336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8000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3306-FE83-4F60-8498-80E898BED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533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F829-5758-4137-9F91-95FEA906C7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494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CD207-EE75-4420-B4EE-E9AC0E49F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252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18BFE-18C8-4C22-88C0-C4BEF9406B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31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C20FA-CEFA-4342-88C2-C4AC5758C6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6191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F5AF11E3-5AEA-439E-88D2-08E5A4FC1B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86400"/>
            <a:ext cx="1066800" cy="112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6362700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Hudson &amp; Hudson. </a:t>
            </a:r>
            <a:r>
              <a:rPr lang="en-US" sz="1400" i="1" dirty="0" smtClean="0"/>
              <a:t>Customer Service for Hospitality &amp; Tourism</a:t>
            </a:r>
            <a:endParaRPr lang="en-US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1371600" y="1219200"/>
            <a:ext cx="65678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Financial and behavioral impacts of</a:t>
            </a:r>
          </a:p>
          <a:p>
            <a:pPr algn="ctr"/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</a:t>
            </a:r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customer service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9756" y="296616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67742807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609600"/>
          </a:xfrm>
        </p:spPr>
        <p:txBody>
          <a:bodyPr/>
          <a:lstStyle/>
          <a:p>
            <a:pPr algn="ctr"/>
            <a:r>
              <a:rPr lang="en-US" dirty="0" smtClean="0"/>
              <a:t>Value of great service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5341" b="6113"/>
          <a:stretch/>
        </p:blipFill>
        <p:spPr bwMode="auto">
          <a:xfrm>
            <a:off x="685800" y="915988"/>
            <a:ext cx="8526063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035307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96200" cy="609600"/>
          </a:xfrm>
        </p:spPr>
        <p:txBody>
          <a:bodyPr/>
          <a:lstStyle/>
          <a:p>
            <a:pPr algn="ctr"/>
            <a:r>
              <a:rPr lang="en-US" dirty="0"/>
              <a:t>Snapshot: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Jonathan </a:t>
            </a:r>
            <a:r>
              <a:rPr lang="en-US" sz="2800" dirty="0" err="1"/>
              <a:t>Tisch</a:t>
            </a:r>
            <a:r>
              <a:rPr lang="en-US" sz="2800" dirty="0"/>
              <a:t>, Loews Hotels &amp; Resorts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5880" y="1371600"/>
            <a:ext cx="7543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‘The Power of We’ - success cannot be achieved individually</a:t>
            </a:r>
            <a:endParaRPr lang="en-US" i="1" dirty="0" smtClean="0"/>
          </a:p>
          <a:p>
            <a:endParaRPr lang="en-US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US" dirty="0" smtClean="0"/>
              <a:t>Professional philosophy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Building </a:t>
            </a:r>
            <a:r>
              <a:rPr lang="en-US" dirty="0"/>
              <a:t>relationships </a:t>
            </a:r>
            <a:r>
              <a:rPr lang="en-US" dirty="0" smtClean="0"/>
              <a:t>with colleagues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Empowering </a:t>
            </a:r>
            <a:r>
              <a:rPr lang="en-US" dirty="0" smtClean="0"/>
              <a:t>employees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Collaborating with competitors 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Customer outreach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Beyond advertising </a:t>
            </a:r>
            <a:r>
              <a:rPr lang="en-US" dirty="0"/>
              <a:t>campaigns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“Buzz” and word-of-mouth marketing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Creates customer experiences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Good </a:t>
            </a:r>
            <a:r>
              <a:rPr lang="en-US" dirty="0"/>
              <a:t>Neighbor Policy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Comprehensive </a:t>
            </a:r>
            <a:r>
              <a:rPr lang="en-US" dirty="0"/>
              <a:t>outreach program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Links business with </a:t>
            </a:r>
            <a:r>
              <a:rPr lang="en-US" dirty="0"/>
              <a:t>communities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Advocates social </a:t>
            </a:r>
            <a:r>
              <a:rPr lang="en-US" dirty="0"/>
              <a:t>responsibility 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429000"/>
            <a:ext cx="2667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9356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behavioral consequences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customer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284" y="1600200"/>
            <a:ext cx="792971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Positive </a:t>
            </a:r>
            <a:r>
              <a:rPr lang="en-US" sz="2000" dirty="0"/>
              <a:t>behavioral intention indicators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Saying positive things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Recommending company or service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Paying a premium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Demonstrating loyalty </a:t>
            </a:r>
            <a:endParaRPr lang="en-US" sz="2000" dirty="0" smtClean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Negative </a:t>
            </a:r>
            <a:r>
              <a:rPr lang="en-US" sz="2000" dirty="0"/>
              <a:t>behavioral intention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Complaining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Spending less money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Signaling poised to leave the company</a:t>
            </a:r>
          </a:p>
        </p:txBody>
      </p:sp>
    </p:spTree>
    <p:extLst>
      <p:ext uri="{BB962C8B-B14F-4D97-AF65-F5344CB8AC3E}">
        <p14:creationId xmlns:p14="http://schemas.microsoft.com/office/powerpoint/2010/main" val="1093856988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67600" cy="609600"/>
          </a:xfrm>
        </p:spPr>
        <p:txBody>
          <a:bodyPr/>
          <a:lstStyle/>
          <a:p>
            <a:pPr algn="ctr"/>
            <a:r>
              <a:rPr lang="en-US" dirty="0" smtClean="0"/>
              <a:t>Behavioral </a:t>
            </a:r>
            <a:r>
              <a:rPr lang="en-US" dirty="0"/>
              <a:t>and financial consequences of service quality</a:t>
            </a:r>
          </a:p>
        </p:txBody>
      </p:sp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14423"/>
            <a:ext cx="54864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36640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US" dirty="0" smtClean="0"/>
              <a:t>The Apostle Model</a:t>
            </a:r>
            <a:endParaRPr lang="en-US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r="19793"/>
          <a:stretch/>
        </p:blipFill>
        <p:spPr bwMode="auto">
          <a:xfrm>
            <a:off x="1066800" y="1219200"/>
            <a:ext cx="774386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817109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service profit chain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1219200"/>
            <a:ext cx="75438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Employee </a:t>
            </a:r>
            <a:r>
              <a:rPr lang="en-US" sz="2000" dirty="0"/>
              <a:t>satisfaction, </a:t>
            </a:r>
            <a:r>
              <a:rPr lang="en-US" sz="2000" dirty="0" smtClean="0"/>
              <a:t>loyalty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Internal service quality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Employee </a:t>
            </a:r>
            <a:r>
              <a:rPr lang="en-US" sz="2000" dirty="0"/>
              <a:t>productivity</a:t>
            </a:r>
          </a:p>
          <a:p>
            <a:r>
              <a:rPr lang="en-US" sz="2000" dirty="0"/>
              <a:t> 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Customer satisfaction, loyalty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Value </a:t>
            </a:r>
            <a:r>
              <a:rPr lang="en-US" sz="2000" dirty="0"/>
              <a:t>of services provided to the </a:t>
            </a:r>
            <a:r>
              <a:rPr lang="en-US" sz="2000" dirty="0" smtClean="0"/>
              <a:t>customer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Customer retention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/>
              <a:t>L</a:t>
            </a:r>
            <a:r>
              <a:rPr lang="en-US" sz="2000" dirty="0" smtClean="0"/>
              <a:t>ifetime </a:t>
            </a:r>
            <a:r>
              <a:rPr lang="en-US" sz="2000" dirty="0"/>
              <a:t>value of a customer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inancial </a:t>
            </a:r>
            <a:r>
              <a:rPr lang="en-US" sz="2000" dirty="0"/>
              <a:t>value of long-term relationships </a:t>
            </a:r>
            <a:endParaRPr lang="en-US" sz="2000" dirty="0" smtClean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Potential </a:t>
            </a:r>
            <a:r>
              <a:rPr lang="en-US" sz="2000" dirty="0"/>
              <a:t>lifetime </a:t>
            </a:r>
            <a:r>
              <a:rPr lang="en-US" sz="2000" dirty="0" smtClean="0"/>
              <a:t>revenue</a:t>
            </a:r>
            <a:endParaRPr lang="en-US" sz="2000" dirty="0"/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/>
              <a:t>A</a:t>
            </a:r>
            <a:r>
              <a:rPr lang="en-US" sz="2000" dirty="0" smtClean="0"/>
              <a:t>verage lifespan</a:t>
            </a:r>
            <a:endParaRPr lang="en-US" sz="2000" dirty="0"/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 smtClean="0"/>
              <a:t>Sales </a:t>
            </a:r>
            <a:r>
              <a:rPr lang="en-US" sz="2000" dirty="0"/>
              <a:t>of additional products and services </a:t>
            </a:r>
            <a:endParaRPr lang="en-US" sz="2000" dirty="0" smtClean="0"/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 smtClean="0"/>
              <a:t>Referrals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53624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45" y="304800"/>
            <a:ext cx="8305800" cy="609600"/>
          </a:xfrm>
        </p:spPr>
        <p:txBody>
          <a:bodyPr/>
          <a:lstStyle/>
          <a:p>
            <a:pPr algn="ctr"/>
            <a:r>
              <a:rPr lang="en-US" dirty="0" smtClean="0"/>
              <a:t>The service profit chain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/>
          <a:stretch/>
        </p:blipFill>
        <p:spPr bwMode="auto">
          <a:xfrm>
            <a:off x="762000" y="1676401"/>
            <a:ext cx="8610600" cy="332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83799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305800" cy="838200"/>
          </a:xfrm>
        </p:spPr>
        <p:txBody>
          <a:bodyPr/>
          <a:lstStyle/>
          <a:p>
            <a:pPr algn="ctr"/>
            <a:r>
              <a:rPr lang="en-US" sz="2400" dirty="0" smtClean="0"/>
              <a:t>The lifetime value of a family to </a:t>
            </a:r>
            <a:r>
              <a:rPr lang="en-US" sz="2400" dirty="0"/>
              <a:t>Disney </a:t>
            </a:r>
            <a:r>
              <a:rPr lang="en-US" sz="2400" dirty="0" smtClean="0"/>
              <a:t>is over $50,000</a:t>
            </a:r>
            <a:br>
              <a:rPr lang="en-US" sz="2400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Disney_Guest servic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9" b="-1689"/>
          <a:stretch/>
        </p:blipFill>
        <p:spPr>
          <a:xfrm>
            <a:off x="1371600" y="914400"/>
            <a:ext cx="7391400" cy="2286000"/>
          </a:xfrm>
        </p:spPr>
      </p:pic>
      <p:sp>
        <p:nvSpPr>
          <p:cNvPr id="8" name="TextBox 7"/>
          <p:cNvSpPr txBox="1"/>
          <p:nvPr/>
        </p:nvSpPr>
        <p:spPr>
          <a:xfrm>
            <a:off x="762000" y="3124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the ski industry</a:t>
            </a:r>
            <a:r>
              <a:rPr lang="en-US" sz="2400" b="1" dirty="0" smtClean="0"/>
              <a:t>, the </a:t>
            </a:r>
            <a:r>
              <a:rPr lang="en-US" sz="2400" b="1" dirty="0"/>
              <a:t>lifetime value of a </a:t>
            </a:r>
            <a:r>
              <a:rPr lang="en-US" sz="2400" b="1" dirty="0" smtClean="0"/>
              <a:t>skier/boarder </a:t>
            </a:r>
            <a:r>
              <a:rPr lang="en-US" sz="2400" b="1" dirty="0"/>
              <a:t>is </a:t>
            </a:r>
            <a:r>
              <a:rPr lang="en-US" sz="2400" b="1" dirty="0" smtClean="0"/>
              <a:t>$52,024</a:t>
            </a:r>
            <a:endParaRPr lang="en-US" sz="2400" b="1" dirty="0"/>
          </a:p>
        </p:txBody>
      </p:sp>
      <p:pic>
        <p:nvPicPr>
          <p:cNvPr id="9" name="Picture 8" descr="BannerVailSnowboardingClass_Dan_Davis_1%20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14800"/>
            <a:ext cx="7467600" cy="24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221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685800"/>
          </a:xfrm>
        </p:spPr>
        <p:txBody>
          <a:bodyPr/>
          <a:lstStyle/>
          <a:p>
            <a:pPr algn="ctr"/>
            <a:r>
              <a:rPr lang="en-US" dirty="0"/>
              <a:t>Offensive and defensive </a:t>
            </a:r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600200"/>
            <a:ext cx="7010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Offensive marketing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Attract more, </a:t>
            </a:r>
            <a:r>
              <a:rPr lang="en-US" dirty="0"/>
              <a:t>better customers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reputation </a:t>
            </a:r>
          </a:p>
          <a:p>
            <a:pPr marL="1200150" lvl="2" indent="-285750">
              <a:spcBef>
                <a:spcPts val="600"/>
              </a:spcBef>
              <a:buFont typeface="Calibri" pitchFamily="34" charset="0"/>
              <a:buChar char="₋"/>
            </a:pPr>
            <a:r>
              <a:rPr lang="en-US" dirty="0" smtClean="0"/>
              <a:t>Higher </a:t>
            </a:r>
            <a:r>
              <a:rPr lang="en-US" dirty="0"/>
              <a:t>market share </a:t>
            </a:r>
            <a:endParaRPr lang="en-US" dirty="0" smtClean="0"/>
          </a:p>
          <a:p>
            <a:pPr marL="1200150" lvl="2" indent="-285750">
              <a:spcBef>
                <a:spcPts val="600"/>
              </a:spcBef>
              <a:buFont typeface="Calibri" pitchFamily="34" charset="0"/>
              <a:buChar char="₋"/>
            </a:pPr>
            <a:r>
              <a:rPr lang="en-US" dirty="0" smtClean="0"/>
              <a:t>Price premiums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Defensive </a:t>
            </a:r>
            <a:r>
              <a:rPr lang="en-US" dirty="0"/>
              <a:t>marketing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Retain </a:t>
            </a:r>
            <a:r>
              <a:rPr lang="en-US" dirty="0"/>
              <a:t>existing </a:t>
            </a:r>
            <a:r>
              <a:rPr lang="en-US" dirty="0" smtClean="0"/>
              <a:t>customers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Longtime customer more </a:t>
            </a:r>
            <a:r>
              <a:rPr lang="en-US" dirty="0"/>
              <a:t>profitable </a:t>
            </a:r>
            <a:endParaRPr lang="en-US" dirty="0" smtClean="0"/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Lower costs 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Attracting </a:t>
            </a:r>
            <a:r>
              <a:rPr lang="en-US" dirty="0"/>
              <a:t>a new customer </a:t>
            </a:r>
            <a:r>
              <a:rPr lang="en-US" dirty="0" smtClean="0"/>
              <a:t>five </a:t>
            </a:r>
            <a:r>
              <a:rPr lang="en-US" dirty="0"/>
              <a:t>times more </a:t>
            </a:r>
            <a:r>
              <a:rPr lang="en-US" dirty="0" smtClean="0"/>
              <a:t>costly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733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299" y="228600"/>
            <a:ext cx="7924800" cy="685800"/>
          </a:xfrm>
        </p:spPr>
        <p:txBody>
          <a:bodyPr/>
          <a:lstStyle/>
          <a:p>
            <a:pPr algn="ctr"/>
            <a:r>
              <a:rPr lang="en-US" dirty="0"/>
              <a:t>Offensive and defensive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marketing effects of service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838200"/>
            <a:ext cx="8077201" cy="555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54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609600"/>
          </a:xfrm>
        </p:spPr>
        <p:txBody>
          <a:bodyPr/>
          <a:lstStyle/>
          <a:p>
            <a:pPr algn="ctr"/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295400"/>
            <a:ext cx="7772400" cy="5334000"/>
          </a:xfrm>
        </p:spPr>
        <p:txBody>
          <a:bodyPr/>
          <a:lstStyle/>
          <a:p>
            <a:pPr lvl="1">
              <a:buFont typeface="Courier New" pitchFamily="49" charset="0"/>
              <a:buChar char="o"/>
            </a:pPr>
            <a:r>
              <a:rPr lang="en-US" b="0" dirty="0" smtClean="0"/>
              <a:t>Relative </a:t>
            </a:r>
            <a:r>
              <a:rPr lang="en-US" b="0" dirty="0"/>
              <a:t>importance </a:t>
            </a:r>
            <a:r>
              <a:rPr lang="en-US" b="0" dirty="0" smtClean="0"/>
              <a:t>of </a:t>
            </a:r>
            <a:r>
              <a:rPr lang="en-US" b="0" dirty="0"/>
              <a:t>the service </a:t>
            </a:r>
            <a:r>
              <a:rPr lang="en-US" b="0" dirty="0" smtClean="0"/>
              <a:t>economy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I</a:t>
            </a:r>
            <a:r>
              <a:rPr lang="en-US" b="0" dirty="0" smtClean="0"/>
              <a:t>mpact </a:t>
            </a:r>
            <a:r>
              <a:rPr lang="en-US" b="0" dirty="0"/>
              <a:t>of service quality on market share, price and profits</a:t>
            </a:r>
            <a:endParaRPr lang="en-US" b="0" dirty="0" smtClean="0"/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B</a:t>
            </a:r>
            <a:r>
              <a:rPr lang="en-US" b="0" dirty="0" smtClean="0"/>
              <a:t>ehavioral consequences of customer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S</a:t>
            </a:r>
            <a:r>
              <a:rPr lang="en-US" b="0" dirty="0" smtClean="0"/>
              <a:t>ervice profit chain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 smtClean="0"/>
              <a:t>Offensive and defensive marketing effects of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 smtClean="0"/>
              <a:t>The financial implications of poor customer service</a:t>
            </a:r>
          </a:p>
          <a:p>
            <a:pPr lvl="1">
              <a:buFont typeface="Courier New" pitchFamily="49" charset="0"/>
              <a:buChar char="o"/>
            </a:pPr>
            <a:endParaRPr lang="en-CA" b="0" dirty="0" smtClean="0"/>
          </a:p>
          <a:p>
            <a:pPr>
              <a:buFont typeface="Courier New" pitchFamily="49" charset="0"/>
              <a:buChar char="o"/>
            </a:pP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37576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484" y="304800"/>
            <a:ext cx="8099322" cy="609600"/>
          </a:xfrm>
        </p:spPr>
        <p:txBody>
          <a:bodyPr/>
          <a:lstStyle/>
          <a:p>
            <a:pPr algn="ctr"/>
            <a:r>
              <a:rPr lang="en-US" dirty="0" smtClean="0"/>
              <a:t>Financial </a:t>
            </a:r>
            <a:r>
              <a:rPr lang="en-US" dirty="0"/>
              <a:t>implications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poor </a:t>
            </a:r>
            <a:r>
              <a:rPr lang="en-US" dirty="0"/>
              <a:t>customer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2005" y="1752600"/>
            <a:ext cx="7543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Consumer </a:t>
            </a:r>
            <a:r>
              <a:rPr lang="en-US" dirty="0"/>
              <a:t>spending trends correspond </a:t>
            </a:r>
            <a:r>
              <a:rPr lang="en-US" dirty="0" smtClean="0"/>
              <a:t>with customer satisfaction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Unhappy customers spend less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Frustrated </a:t>
            </a:r>
            <a:r>
              <a:rPr lang="en-US" dirty="0"/>
              <a:t>customers may share </a:t>
            </a:r>
            <a:r>
              <a:rPr lang="en-US" dirty="0" smtClean="0"/>
              <a:t>unfavorable opinions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Social </a:t>
            </a:r>
            <a:r>
              <a:rPr lang="en-US" dirty="0"/>
              <a:t>media, customer service terrorists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Business spending to replace customers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81 </a:t>
            </a:r>
            <a:r>
              <a:rPr lang="en-US" dirty="0"/>
              <a:t>% of </a:t>
            </a:r>
            <a:r>
              <a:rPr lang="en-US" dirty="0" smtClean="0"/>
              <a:t>American, refuse to do business after poor service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569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484" y="457200"/>
            <a:ext cx="8099322" cy="609600"/>
          </a:xfrm>
        </p:spPr>
        <p:txBody>
          <a:bodyPr/>
          <a:lstStyle/>
          <a:p>
            <a:pPr algn="ctr"/>
            <a:r>
              <a:rPr lang="en-US" dirty="0" smtClean="0"/>
              <a:t>Resolving customer complaints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245" y="1600200"/>
            <a:ext cx="7543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Associated cost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52 % expect compensation, even if the problem is resolved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70 % seek apology, </a:t>
            </a:r>
            <a:r>
              <a:rPr lang="en-US" dirty="0" smtClean="0"/>
              <a:t>reimbursement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Consumers more </a:t>
            </a:r>
            <a:r>
              <a:rPr lang="en-US" dirty="0"/>
              <a:t>forgiving if a company has earned </a:t>
            </a:r>
            <a:r>
              <a:rPr lang="en-US" dirty="0" smtClean="0"/>
              <a:t>trust </a:t>
            </a:r>
            <a:r>
              <a:rPr lang="en-US" dirty="0"/>
              <a:t>over </a:t>
            </a:r>
            <a:r>
              <a:rPr lang="en-US" dirty="0" smtClean="0"/>
              <a:t>time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9/10 consumers willing </a:t>
            </a:r>
            <a:r>
              <a:rPr lang="en-US" dirty="0"/>
              <a:t>to give a company a second chance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they have experienced great customer service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past 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Reducing </a:t>
            </a:r>
            <a:r>
              <a:rPr lang="en-US" dirty="0"/>
              <a:t>customer defections by </a:t>
            </a:r>
            <a:r>
              <a:rPr lang="en-US" dirty="0" smtClean="0"/>
              <a:t>5 </a:t>
            </a:r>
            <a:r>
              <a:rPr lang="en-US" dirty="0"/>
              <a:t>% can double </a:t>
            </a:r>
            <a:r>
              <a:rPr lang="en-US" dirty="0" smtClean="0"/>
              <a:t>profits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72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991600" cy="609600"/>
          </a:xfrm>
        </p:spPr>
        <p:txBody>
          <a:bodyPr/>
          <a:lstStyle/>
          <a:p>
            <a:pPr algn="ctr"/>
            <a:r>
              <a:rPr lang="en-US" dirty="0"/>
              <a:t>Case Study: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Profiting </a:t>
            </a:r>
            <a:r>
              <a:rPr lang="en-US" sz="2800" dirty="0"/>
              <a:t>from </a:t>
            </a:r>
            <a:r>
              <a:rPr lang="en-US" sz="2800" dirty="0" smtClean="0"/>
              <a:t>culinary tourism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28700" y="1281767"/>
            <a:ext cx="80391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endParaRPr lang="en-US" sz="900" dirty="0" smtClean="0"/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wine tourism sector contributes over a billion dollars annually to the South African economy</a:t>
            </a:r>
            <a:r>
              <a:rPr lang="en-US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Stellenbosch Local Economic Development (LED) strategy </a:t>
            </a:r>
            <a:r>
              <a:rPr lang="en-US" dirty="0" smtClean="0"/>
              <a:t>unites </a:t>
            </a:r>
            <a:r>
              <a:rPr lang="en-US" dirty="0"/>
              <a:t>economic stakeholders to cooperate in improving the economic future of the area. 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‘Foodies </a:t>
            </a:r>
            <a:r>
              <a:rPr lang="en-US" dirty="0"/>
              <a:t>on Foot’ tours are run by Bites and Sites Food Tours </a:t>
            </a:r>
            <a:r>
              <a:rPr lang="en-US" dirty="0" smtClean="0"/>
              <a:t>and combine </a:t>
            </a:r>
            <a:r>
              <a:rPr lang="en-US" dirty="0"/>
              <a:t>historical and contemporary culture with cuisine. 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 Use an integrated communications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Strategy to attract customers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962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75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‘At Your Service’ Spotlight: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Scott </a:t>
            </a:r>
            <a:r>
              <a:rPr lang="en-US" sz="2800" dirty="0"/>
              <a:t>Dunn Travel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290638"/>
            <a:ext cx="7543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 smtClean="0"/>
              <a:t>‘</a:t>
            </a:r>
            <a:r>
              <a:rPr lang="en-US" i="1" dirty="0"/>
              <a:t>If you’re part of the DNA of the company, you understand the importance of the guest</a:t>
            </a:r>
            <a:r>
              <a:rPr lang="en-US" i="1" dirty="0" smtClean="0"/>
              <a:t>,’ Andrew </a:t>
            </a:r>
            <a:r>
              <a:rPr lang="en-US" i="1" dirty="0"/>
              <a:t>Dunn</a:t>
            </a:r>
            <a:r>
              <a:rPr lang="en-US" i="1" dirty="0" smtClean="0"/>
              <a:t>.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British </a:t>
            </a:r>
            <a:r>
              <a:rPr lang="en-US" dirty="0"/>
              <a:t>luxury travel company </a:t>
            </a:r>
            <a:r>
              <a:rPr lang="en-US" dirty="0" smtClean="0"/>
              <a:t>established a benchmark for Alpine chalet holidays </a:t>
            </a:r>
          </a:p>
          <a:p>
            <a:pPr marL="285750" indent="-285750">
              <a:buFont typeface="Courier New" pitchFamily="49" charset="0"/>
              <a:buChar char="o"/>
            </a:pPr>
            <a:endParaRPr lang="en-US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70% </a:t>
            </a:r>
            <a:r>
              <a:rPr lang="en-US" dirty="0"/>
              <a:t>repeat business through loyalty and referral </a:t>
            </a:r>
            <a:endParaRPr lang="en-US" sz="900" dirty="0" smtClean="0"/>
          </a:p>
          <a:p>
            <a:pPr marL="746125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Differentiated </a:t>
            </a:r>
            <a:r>
              <a:rPr lang="en-US" dirty="0"/>
              <a:t>on opulence and personal, high quality service</a:t>
            </a:r>
          </a:p>
          <a:p>
            <a:pPr marL="746125" lvl="1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Unexpected </a:t>
            </a:r>
            <a:r>
              <a:rPr lang="en-US" dirty="0"/>
              <a:t>acts of kindness (U.A.K.s</a:t>
            </a:r>
            <a:r>
              <a:rPr lang="en-US" dirty="0" smtClean="0"/>
              <a:t>)</a:t>
            </a:r>
          </a:p>
          <a:p>
            <a:pPr marL="7429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Undersells, over-delivers</a:t>
            </a:r>
          </a:p>
          <a:p>
            <a:pPr marL="457200">
              <a:spcAft>
                <a:spcPts val="1200"/>
              </a:spcAft>
            </a:pPr>
            <a:r>
              <a:rPr lang="en-US" b="1" dirty="0"/>
              <a:t> </a:t>
            </a:r>
            <a:endParaRPr lang="en-US" b="1" dirty="0" smtClean="0"/>
          </a:p>
          <a:p>
            <a:endParaRPr lang="en-US" b="1" dirty="0"/>
          </a:p>
          <a:p>
            <a:endParaRPr lang="en-US" i="1" dirty="0"/>
          </a:p>
        </p:txBody>
      </p:sp>
      <p:pic>
        <p:nvPicPr>
          <p:cNvPr id="1026" name="Picture 2" descr="C:\Users\Karen\Downloads\Andrew Dunn of Scott Dunn C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4191000"/>
            <a:ext cx="374904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4421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6858000" cy="609600"/>
          </a:xfrm>
        </p:spPr>
        <p:txBody>
          <a:bodyPr/>
          <a:lstStyle/>
          <a:p>
            <a:pPr algn="ctr"/>
            <a:r>
              <a:rPr lang="en-US" dirty="0" smtClean="0"/>
              <a:t>Service quality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508760"/>
            <a:ext cx="76962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 smtClean="0"/>
              <a:t>….customers</a:t>
            </a:r>
            <a:r>
              <a:rPr lang="en-US" i="1" dirty="0"/>
              <a:t>’ perceptions of the service component of a product, and these perceptions are said to be based on five dimensions: reliability, assurance, empathy, responsiveness, and </a:t>
            </a:r>
            <a:r>
              <a:rPr lang="en-US" i="1" dirty="0" smtClean="0"/>
              <a:t>tangibles</a:t>
            </a:r>
          </a:p>
          <a:p>
            <a:pPr>
              <a:spcBef>
                <a:spcPts val="1200"/>
              </a:spcBef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Evaluation of purchase</a:t>
            </a:r>
            <a:r>
              <a:rPr lang="en-US" dirty="0"/>
              <a:t>, </a:t>
            </a:r>
            <a:r>
              <a:rPr lang="en-US" dirty="0" smtClean="0"/>
              <a:t>determine </a:t>
            </a:r>
            <a:r>
              <a:rPr lang="en-US" dirty="0"/>
              <a:t>satisfaction and likelihood of </a:t>
            </a:r>
            <a:r>
              <a:rPr lang="en-US" dirty="0" smtClean="0"/>
              <a:t>repurchase</a:t>
            </a:r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Key </a:t>
            </a:r>
            <a:r>
              <a:rPr lang="en-US" dirty="0"/>
              <a:t>factor in </a:t>
            </a:r>
            <a:r>
              <a:rPr lang="en-US" dirty="0" smtClean="0"/>
              <a:t>differentiating service </a:t>
            </a:r>
            <a:r>
              <a:rPr lang="en-US" dirty="0"/>
              <a:t>products and </a:t>
            </a:r>
            <a:r>
              <a:rPr lang="en-US" dirty="0" smtClean="0"/>
              <a:t>building competitive </a:t>
            </a:r>
            <a:r>
              <a:rPr lang="en-US" dirty="0"/>
              <a:t>advantage 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 smtClean="0"/>
              <a:t>Impacts profits </a:t>
            </a:r>
            <a:r>
              <a:rPr lang="en-US" dirty="0"/>
              <a:t>and other financial outcomes of the organization</a:t>
            </a:r>
            <a:r>
              <a:rPr lang="en-US" dirty="0" smtClean="0"/>
              <a:t>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0358493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elative </a:t>
            </a:r>
            <a:r>
              <a:rPr lang="en-US" dirty="0"/>
              <a:t>importance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service economy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6840" y="1371600"/>
            <a:ext cx="77724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Shift from </a:t>
            </a:r>
            <a:r>
              <a:rPr lang="en-US" dirty="0" smtClean="0"/>
              <a:t>manufacturing </a:t>
            </a:r>
            <a:r>
              <a:rPr lang="en-US" dirty="0"/>
              <a:t>to a focus on </a:t>
            </a:r>
            <a:r>
              <a:rPr lang="en-US" dirty="0" smtClean="0"/>
              <a:t>customer </a:t>
            </a:r>
            <a:r>
              <a:rPr lang="en-US" dirty="0"/>
              <a:t>service 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Quality service increasingly </a:t>
            </a:r>
            <a:r>
              <a:rPr lang="en-US" dirty="0"/>
              <a:t>critical to </a:t>
            </a:r>
            <a:r>
              <a:rPr lang="en-US" dirty="0" smtClean="0"/>
              <a:t>success 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Services sector </a:t>
            </a:r>
            <a:r>
              <a:rPr lang="en-US" dirty="0" smtClean="0"/>
              <a:t>employment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45 </a:t>
            </a:r>
            <a:r>
              <a:rPr lang="en-US" dirty="0"/>
              <a:t>% of the world’s </a:t>
            </a:r>
            <a:r>
              <a:rPr lang="en-US" dirty="0" smtClean="0"/>
              <a:t>total labor force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7 out of 10 people </a:t>
            </a:r>
            <a:r>
              <a:rPr lang="en-US" dirty="0" smtClean="0"/>
              <a:t>in global </a:t>
            </a:r>
            <a:r>
              <a:rPr lang="en-US" dirty="0"/>
              <a:t>service industries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Share </a:t>
            </a:r>
            <a:r>
              <a:rPr lang="en-US" dirty="0" smtClean="0"/>
              <a:t>in </a:t>
            </a:r>
            <a:r>
              <a:rPr lang="en-US" dirty="0"/>
              <a:t>total economic activity increasing over time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Western </a:t>
            </a:r>
            <a:r>
              <a:rPr lang="en-US" dirty="0"/>
              <a:t>countries, </a:t>
            </a:r>
            <a:r>
              <a:rPr lang="en-US" dirty="0" smtClean="0"/>
              <a:t>accounts </a:t>
            </a:r>
            <a:r>
              <a:rPr lang="en-US" dirty="0"/>
              <a:t>for over  ¾ of GDP 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Rising trend expected to continue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eflects </a:t>
            </a:r>
            <a:r>
              <a:rPr lang="en-US" dirty="0"/>
              <a:t>higher consumer and business demand,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utsourcing </a:t>
            </a:r>
            <a:r>
              <a:rPr lang="en-US" dirty="0"/>
              <a:t>of service-related activities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432491305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7429500" cy="1219200"/>
          </a:xfrm>
        </p:spPr>
        <p:txBody>
          <a:bodyPr/>
          <a:lstStyle/>
          <a:p>
            <a:pPr algn="ctr"/>
            <a:r>
              <a:rPr lang="en-US" dirty="0" smtClean="0"/>
              <a:t>The impact of service quality on market share, price and profits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508760"/>
            <a:ext cx="76962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b="1" i="1" dirty="0"/>
          </a:p>
          <a:p>
            <a:pPr marL="342900" indent="-342900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/>
              <a:t>Service quality </a:t>
            </a:r>
            <a:r>
              <a:rPr lang="en-US" sz="2000" dirty="0" smtClean="0"/>
              <a:t>is crucial for:</a:t>
            </a:r>
            <a:endParaRPr lang="en-US" sz="2000" dirty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Differentiating </a:t>
            </a:r>
            <a:r>
              <a:rPr lang="en-US" sz="2000" dirty="0"/>
              <a:t>service products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Winning </a:t>
            </a:r>
            <a:r>
              <a:rPr lang="en-US" sz="2000" dirty="0"/>
              <a:t>and </a:t>
            </a:r>
            <a:r>
              <a:rPr lang="en-US" sz="2000" dirty="0" smtClean="0"/>
              <a:t>retaining </a:t>
            </a:r>
            <a:r>
              <a:rPr lang="en-US" sz="2000" dirty="0"/>
              <a:t>customers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Building </a:t>
            </a:r>
            <a:r>
              <a:rPr lang="en-US" sz="2000" dirty="0"/>
              <a:t>a competitive advantage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An outgrowth of service quality is customer satisfaction which  </a:t>
            </a:r>
            <a:r>
              <a:rPr lang="en-US" sz="2000" dirty="0"/>
              <a:t>is: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Key </a:t>
            </a:r>
            <a:r>
              <a:rPr lang="en-US" sz="2000" dirty="0"/>
              <a:t>to long-term profitability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But ‘satisfying’ customers not enough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Need to delight customers to ensure long-term loyalty</a:t>
            </a:r>
          </a:p>
          <a:p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35558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609600"/>
          </a:xfrm>
        </p:spPr>
        <p:txBody>
          <a:bodyPr/>
          <a:lstStyle/>
          <a:p>
            <a:pPr algn="ctr"/>
            <a:r>
              <a:rPr lang="en-US" dirty="0" smtClean="0"/>
              <a:t>Market share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1219200"/>
            <a:ext cx="75438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endParaRPr lang="en-US" dirty="0" smtClean="0"/>
          </a:p>
          <a:p>
            <a:pPr marL="342900" indent="-342900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Service quality key </a:t>
            </a:r>
            <a:r>
              <a:rPr lang="en-US" sz="2000" dirty="0"/>
              <a:t>factor </a:t>
            </a:r>
            <a:r>
              <a:rPr lang="en-US" sz="2000" dirty="0" smtClean="0"/>
              <a:t>to:</a:t>
            </a:r>
            <a:endParaRPr lang="en-US" sz="2000" dirty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Differentiate </a:t>
            </a:r>
            <a:r>
              <a:rPr lang="en-US" sz="2000" dirty="0"/>
              <a:t>service products 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Win and retain </a:t>
            </a:r>
            <a:r>
              <a:rPr lang="en-US" sz="2000" dirty="0"/>
              <a:t>customers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Build </a:t>
            </a:r>
            <a:r>
              <a:rPr lang="en-US" sz="2000" dirty="0"/>
              <a:t>a competitive advantage 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 smtClean="0"/>
              <a:t>Customer satisfaction is: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key </a:t>
            </a:r>
            <a:r>
              <a:rPr lang="en-US" sz="2000" dirty="0"/>
              <a:t>to long-term </a:t>
            </a:r>
            <a:r>
              <a:rPr lang="en-US" sz="2000" dirty="0" smtClean="0"/>
              <a:t>profitability 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But ‘satisfying</a:t>
            </a:r>
            <a:r>
              <a:rPr lang="en-US" sz="2000" dirty="0"/>
              <a:t>’ customers </a:t>
            </a:r>
            <a:r>
              <a:rPr lang="en-US" sz="2000" dirty="0" smtClean="0"/>
              <a:t>not enough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/>
              <a:t>Need to delight customers to ensure long-term loyalty</a:t>
            </a:r>
            <a:endParaRPr lang="en-US" sz="2000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2804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609600"/>
          </a:xfrm>
        </p:spPr>
        <p:txBody>
          <a:bodyPr/>
          <a:lstStyle/>
          <a:p>
            <a:pPr algn="ctr"/>
            <a:r>
              <a:rPr lang="en-US" dirty="0" smtClean="0"/>
              <a:t>Satisfaction measure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31310" b="7207"/>
          <a:stretch/>
        </p:blipFill>
        <p:spPr bwMode="auto">
          <a:xfrm>
            <a:off x="1167676" y="914400"/>
            <a:ext cx="7366724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59611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858000" cy="609600"/>
          </a:xfrm>
        </p:spPr>
        <p:txBody>
          <a:bodyPr/>
          <a:lstStyle/>
          <a:p>
            <a:pPr algn="ctr"/>
            <a:r>
              <a:rPr lang="en-US" dirty="0" smtClean="0"/>
              <a:t>High service quality means higher prices, profits and market share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41120" y="1600200"/>
            <a:ext cx="7315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lvl="1" indent="-288925">
              <a:buFont typeface="Courier New" pitchFamily="49" charset="0"/>
              <a:buChar char="o"/>
            </a:pPr>
            <a:r>
              <a:rPr lang="en-US" dirty="0"/>
              <a:t>Premium prices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~8 % higher price than competitors (Gale, 1992)</a:t>
            </a:r>
          </a:p>
          <a:p>
            <a:pPr marL="285750" lvl="1" indent="-285750">
              <a:buFont typeface="Courier New" pitchFamily="49" charset="0"/>
              <a:buChar char="o"/>
            </a:pPr>
            <a:endParaRPr lang="en-US" dirty="0" smtClean="0"/>
          </a:p>
          <a:p>
            <a:pPr marL="285750" lvl="1" indent="-285750">
              <a:buFont typeface="Courier New" pitchFamily="49" charset="0"/>
              <a:buChar char="o"/>
            </a:pPr>
            <a:r>
              <a:rPr lang="en-US" dirty="0" smtClean="0"/>
              <a:t>Retaining </a:t>
            </a:r>
            <a:r>
              <a:rPr lang="en-US" dirty="0"/>
              <a:t>5 % of customers 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/>
              <a:t>Increase </a:t>
            </a:r>
            <a:r>
              <a:rPr lang="en-US" dirty="0"/>
              <a:t>profits </a:t>
            </a:r>
            <a:r>
              <a:rPr lang="en-US" dirty="0" smtClean="0"/>
              <a:t>by </a:t>
            </a:r>
            <a:r>
              <a:rPr lang="en-US" dirty="0"/>
              <a:t>25% -  85 % </a:t>
            </a:r>
          </a:p>
          <a:p>
            <a:endParaRPr lang="en-US" dirty="0" smtClean="0"/>
          </a:p>
          <a:p>
            <a:pPr marL="288925" lvl="2" indent="-288925">
              <a:buFont typeface="Courier New" pitchFamily="49" charset="0"/>
              <a:buChar char="o"/>
            </a:pPr>
            <a:r>
              <a:rPr lang="en-US" dirty="0" smtClean="0"/>
              <a:t>Higher-than-normal market </a:t>
            </a:r>
            <a:r>
              <a:rPr lang="en-US" dirty="0"/>
              <a:t>share growth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819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rylishious design template">
  <a:themeElements>
    <a:clrScheme name="Office Them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Berrylishious design template</Template>
  <TotalTime>377</TotalTime>
  <Words>656</Words>
  <Application>Microsoft Macintosh PowerPoint</Application>
  <PresentationFormat>On-screen Show (4:3)</PresentationFormat>
  <Paragraphs>169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Courier New</vt:lpstr>
      <vt:lpstr>Tahoma</vt:lpstr>
      <vt:lpstr>Arial</vt:lpstr>
      <vt:lpstr>Berrylishious design template</vt:lpstr>
      <vt:lpstr>PowerPoint Presentation</vt:lpstr>
      <vt:lpstr>Topics covered</vt:lpstr>
      <vt:lpstr>‘At Your Service’ Spotlight:  Scott Dunn Travel</vt:lpstr>
      <vt:lpstr>Service quality</vt:lpstr>
      <vt:lpstr>Relative importance  of the service economy</vt:lpstr>
      <vt:lpstr>The impact of service quality on market share, price and profits</vt:lpstr>
      <vt:lpstr>Market share</vt:lpstr>
      <vt:lpstr>Satisfaction measure</vt:lpstr>
      <vt:lpstr>High service quality means higher prices, profits and market share</vt:lpstr>
      <vt:lpstr>Value of great service</vt:lpstr>
      <vt:lpstr>Snapshot:  Jonathan Tisch, Loews Hotels &amp; Resorts</vt:lpstr>
      <vt:lpstr>The behavioral consequences  of customer service</vt:lpstr>
      <vt:lpstr>Behavioral and financial consequences of service quality</vt:lpstr>
      <vt:lpstr>The Apostle Model</vt:lpstr>
      <vt:lpstr>The service profit chain </vt:lpstr>
      <vt:lpstr>The service profit chain</vt:lpstr>
      <vt:lpstr>The lifetime value of a family to Disney is over $50,000  </vt:lpstr>
      <vt:lpstr>Offensive and defensive marketing</vt:lpstr>
      <vt:lpstr>Offensive and defensive  marketing effects of service</vt:lpstr>
      <vt:lpstr>Financial implications of  poor customer service</vt:lpstr>
      <vt:lpstr>Resolving customer complaints</vt:lpstr>
      <vt:lpstr>Case Study:  Profiting from culinary tourism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Microsoft Office User</cp:lastModifiedBy>
  <cp:revision>143</cp:revision>
  <cp:lastPrinted>1601-01-01T00:00:00Z</cp:lastPrinted>
  <dcterms:created xsi:type="dcterms:W3CDTF">2012-10-22T00:42:01Z</dcterms:created>
  <dcterms:modified xsi:type="dcterms:W3CDTF">2017-08-23T14:56:13Z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TC010900171033</vt:lpwstr>
  </property>
</Properties>
</file>